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3"/>
  </p:notesMasterIdLst>
  <p:sldIdLst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67" r:id="rId11"/>
    <p:sldId id="275" r:id="rId12"/>
    <p:sldId id="276" r:id="rId13"/>
    <p:sldId id="277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0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3" r:id="rId36"/>
    <p:sldId id="302" r:id="rId37"/>
    <p:sldId id="304" r:id="rId38"/>
    <p:sldId id="305" r:id="rId39"/>
    <p:sldId id="306" r:id="rId40"/>
    <p:sldId id="308" r:id="rId41"/>
    <p:sldId id="307" r:id="rId42"/>
    <p:sldId id="309" r:id="rId43"/>
    <p:sldId id="311" r:id="rId44"/>
    <p:sldId id="310" r:id="rId45"/>
    <p:sldId id="312" r:id="rId46"/>
    <p:sldId id="313" r:id="rId47"/>
    <p:sldId id="315" r:id="rId48"/>
    <p:sldId id="314" r:id="rId49"/>
    <p:sldId id="316" r:id="rId50"/>
    <p:sldId id="317" r:id="rId51"/>
    <p:sldId id="264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E8F"/>
    <a:srgbClr val="9F948E"/>
    <a:srgbClr val="33416C"/>
    <a:srgbClr val="99737E"/>
    <a:srgbClr val="6B9DCD"/>
    <a:srgbClr val="F4B183"/>
    <a:srgbClr val="A8A6A6"/>
    <a:srgbClr val="B09C9F"/>
    <a:srgbClr val="59627F"/>
    <a:srgbClr val="A27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>
        <p:scale>
          <a:sx n="103" d="100"/>
          <a:sy n="103" d="100"/>
        </p:scale>
        <p:origin x="936" y="376"/>
      </p:cViewPr>
      <p:guideLst>
        <p:guide orient="horz" pos="2183"/>
        <p:guide pos="3840"/>
        <p:guide pos="415"/>
        <p:guide pos="7265"/>
        <p:guide orient="horz" pos="436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D641-5FA3-4FE3-85E2-D1B15F119826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EE3ED-C7B8-441E-9591-16F2553B5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8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7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6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89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030A0"/>
              </a:gs>
              <a:gs pos="31000">
                <a:srgbClr val="7030A0"/>
              </a:gs>
              <a:gs pos="81000">
                <a:srgbClr val="B41CA2"/>
              </a:gs>
              <a:gs pos="100000">
                <a:srgbClr val="DC22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8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030A0"/>
              </a:gs>
              <a:gs pos="31000">
                <a:srgbClr val="7030A0"/>
              </a:gs>
              <a:gs pos="81000">
                <a:srgbClr val="B41CA2"/>
              </a:gs>
              <a:gs pos="100000">
                <a:srgbClr val="DC22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47700" y="971550"/>
            <a:ext cx="3219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47700" y="342900"/>
            <a:ext cx="2000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426422"/>
            <a:ext cx="3543300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81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647700" y="971550"/>
            <a:ext cx="321945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47700" y="342900"/>
            <a:ext cx="200025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426422"/>
            <a:ext cx="3543300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295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371600"/>
            <a:ext cx="12192000" cy="5486400"/>
          </a:xfrm>
          <a:prstGeom prst="rect">
            <a:avLst/>
          </a:prstGeom>
          <a:gradFill>
            <a:gsLst>
              <a:gs pos="0">
                <a:srgbClr val="7030A0"/>
              </a:gs>
              <a:gs pos="31000">
                <a:srgbClr val="7030A0"/>
              </a:gs>
              <a:gs pos="81000">
                <a:srgbClr val="B41CA2"/>
              </a:gs>
              <a:gs pos="100000">
                <a:srgbClr val="DC22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47700" y="971550"/>
            <a:ext cx="321945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647700" y="342900"/>
            <a:ext cx="200025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426422"/>
            <a:ext cx="3543300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618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56972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275073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15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32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6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2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72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2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0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42CA-E773-42CD-AA49-A77A8229518C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967DE-C095-425E-A3C3-1E989280C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9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83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577941" y="866772"/>
            <a:ext cx="3036119" cy="3036119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8444" y="1784667"/>
            <a:ext cx="3315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  <a:cs typeface="+mn-ea"/>
                <a:sym typeface="+mn-lt"/>
              </a:rPr>
              <a:t>FINAL</a:t>
            </a:r>
            <a:endParaRPr lang="zh-CN" alt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92590" y="4219952"/>
            <a:ext cx="7902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mtClean="0">
                <a:solidFill>
                  <a:schemeClr val="bg1"/>
                </a:solidFill>
                <a:cs typeface="+mn-ea"/>
                <a:sym typeface="+mn-lt"/>
              </a:rPr>
              <a:t>Supermarket Management System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388870" y="4287005"/>
            <a:ext cx="77038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677911" y="5546484"/>
            <a:ext cx="2936149" cy="461665"/>
            <a:chOff x="4605065" y="5329314"/>
            <a:chExt cx="2936149" cy="461665"/>
          </a:xfrm>
        </p:grpSpPr>
        <p:sp>
          <p:nvSpPr>
            <p:cNvPr id="16" name="圆角矩形 15"/>
            <p:cNvSpPr/>
            <p:nvPr/>
          </p:nvSpPr>
          <p:spPr>
            <a:xfrm>
              <a:off x="4961317" y="5364183"/>
              <a:ext cx="2353883" cy="407967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05065" y="5329314"/>
              <a:ext cx="2936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400" dirty="0" smtClean="0">
                  <a:solidFill>
                    <a:schemeClr val="bg1"/>
                  </a:solidFill>
                  <a:cs typeface="+mn-ea"/>
                  <a:sym typeface="+mn-lt"/>
                </a:rPr>
                <a:t>Mengting Yang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2388870" y="5029987"/>
            <a:ext cx="7806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1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3248140" y="2909758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Supplier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814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068"/>
            <a:ext cx="12192000" cy="70649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" y="-128068"/>
            <a:ext cx="3517899" cy="6033568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4762230" y="1402118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5363112" y="261754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Supplier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365" y="0"/>
            <a:ext cx="4254500" cy="6816870"/>
            <a:chOff x="190365" y="0"/>
            <a:chExt cx="4254500" cy="68168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65" y="0"/>
              <a:ext cx="4254500" cy="681687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rot="5400000">
              <a:off x="2513816" y="4885821"/>
              <a:ext cx="2370923" cy="1491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文本框 63"/>
          <p:cNvSpPr txBox="1"/>
          <p:nvPr/>
        </p:nvSpPr>
        <p:spPr>
          <a:xfrm>
            <a:off x="5109112" y="1742528"/>
            <a:ext cx="6727288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Territory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can have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Suppliers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and 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can serve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Territories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Sales Person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to sell the products to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Supermarkets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Categories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of the products and 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Category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Products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in it.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4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3248140" y="2909758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Employee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6824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068"/>
            <a:ext cx="12192000" cy="70649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34000" y="2349500"/>
            <a:ext cx="1701800" cy="4165600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3924030" y="1582811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2952718" y="134754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Employee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4439838" y="2123528"/>
            <a:ext cx="7079062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Departments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for different </a:t>
            </a: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</a:rPr>
              <a:t>responsibilities and in 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</a:rPr>
              <a:t>Department</a:t>
            </a:r>
            <a:r>
              <a:rPr lang="en-US" sz="2400" dirty="0" smtClean="0">
                <a:solidFill>
                  <a:schemeClr val="bg1"/>
                </a:solidFill>
                <a:cs typeface="+mn-ea"/>
              </a:rPr>
              <a:t> there will be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</a:rPr>
              <a:t>Employees.</a:t>
            </a: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519474"/>
            <a:ext cx="2387568" cy="60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471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3248140" y="2909758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Customer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137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068"/>
            <a:ext cx="12192000" cy="70649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05600" y="1016000"/>
            <a:ext cx="4076700" cy="4394200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4256876" y="1292121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2952718" y="134754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Customer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4831023" y="1943100"/>
            <a:ext cx="7018077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Customers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(for now, we don’t need to know the name of the customer)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Some of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Customers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will become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Membership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so we can have the information for them. </a:t>
            </a:r>
            <a:endParaRPr lang="en-US" sz="2400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8" y="134754"/>
            <a:ext cx="3092482" cy="66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7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3248140" y="2909758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Inventory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0096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06579" y="1104160"/>
            <a:ext cx="257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mtClean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4354" y="2966933"/>
            <a:ext cx="1196502" cy="119650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71625" y="2966933"/>
            <a:ext cx="1196502" cy="119650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22214" y="2966933"/>
            <a:ext cx="1196502" cy="119650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171144" y="2966933"/>
            <a:ext cx="1196502" cy="1196502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40443" y="3334351"/>
            <a:ext cx="116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87714" y="3334351"/>
            <a:ext cx="116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38303" y="3334351"/>
            <a:ext cx="116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7233" y="3334351"/>
            <a:ext cx="116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14419" y="4675343"/>
            <a:ext cx="181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99167" y="4721510"/>
            <a:ext cx="1787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Main Tables</a:t>
            </a:r>
            <a:endParaRPr lang="zh-CN" altLang="en-US" dirty="0"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46438" y="4721510"/>
            <a:ext cx="154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Relations</a:t>
            </a:r>
            <a:endParaRPr lang="zh-CN" altLang="en-US" dirty="0"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998686" y="4721510"/>
            <a:ext cx="154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Functions</a:t>
            </a:r>
            <a:endParaRPr lang="zh-CN" altLang="en-US" dirty="0">
              <a:sym typeface="+mn-lt"/>
            </a:endParaRPr>
          </a:p>
        </p:txBody>
      </p:sp>
      <p:cxnSp>
        <p:nvCxnSpPr>
          <p:cNvPr id="29" name="直接连接符 28"/>
          <p:cNvCxnSpPr>
            <a:stCxn id="8" idx="6"/>
            <a:endCxn id="9" idx="2"/>
          </p:cNvCxnSpPr>
          <p:nvPr/>
        </p:nvCxnSpPr>
        <p:spPr>
          <a:xfrm>
            <a:off x="3020856" y="3565184"/>
            <a:ext cx="1250769" cy="0"/>
          </a:xfrm>
          <a:prstGeom prst="line">
            <a:avLst/>
          </a:prstGeom>
          <a:ln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9" idx="6"/>
            <a:endCxn id="10" idx="2"/>
          </p:cNvCxnSpPr>
          <p:nvPr/>
        </p:nvCxnSpPr>
        <p:spPr>
          <a:xfrm>
            <a:off x="5468127" y="3565184"/>
            <a:ext cx="1254087" cy="0"/>
          </a:xfrm>
          <a:prstGeom prst="line">
            <a:avLst/>
          </a:prstGeom>
          <a:ln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0" idx="6"/>
            <a:endCxn id="11" idx="2"/>
          </p:cNvCxnSpPr>
          <p:nvPr/>
        </p:nvCxnSpPr>
        <p:spPr>
          <a:xfrm>
            <a:off x="7918716" y="3565184"/>
            <a:ext cx="1252428" cy="0"/>
          </a:xfrm>
          <a:prstGeom prst="line">
            <a:avLst/>
          </a:prstGeom>
          <a:ln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4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068"/>
            <a:ext cx="12192000" cy="7064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061200" y="469900"/>
            <a:ext cx="4965700" cy="6070600"/>
            <a:chOff x="7061200" y="469900"/>
            <a:chExt cx="4965700" cy="6070600"/>
          </a:xfrm>
        </p:grpSpPr>
        <p:sp>
          <p:nvSpPr>
            <p:cNvPr id="4" name="Rounded Rectangle 3"/>
            <p:cNvSpPr/>
            <p:nvPr/>
          </p:nvSpPr>
          <p:spPr>
            <a:xfrm>
              <a:off x="10363200" y="469900"/>
              <a:ext cx="1663700" cy="4000500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61200" y="4851400"/>
              <a:ext cx="2057400" cy="1689100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5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6276176" y="1513795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2952718" y="134754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Inventory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6500835" y="2094269"/>
            <a:ext cx="5357837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has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Inventory Categories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and each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Category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can belong to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Supermarkets.</a:t>
            </a:r>
            <a:endParaRPr 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Inventory Categ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ory can have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Inventory Item</a:t>
            </a: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18" y="904195"/>
            <a:ext cx="5867400" cy="5867400"/>
            <a:chOff x="19018" y="904195"/>
            <a:chExt cx="5867400" cy="5867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8" y="904195"/>
              <a:ext cx="5867400" cy="58674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9018" y="1229360"/>
              <a:ext cx="3321082" cy="3482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93890" y="4711700"/>
              <a:ext cx="1700238" cy="1028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1483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63690" y="2504873"/>
            <a:ext cx="1848255" cy="1848255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351237" y="0"/>
            <a:ext cx="726598" cy="2446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506377" y="223735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421076" y="483949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577812" y="4366721"/>
            <a:ext cx="744054" cy="25048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50408" y="4590456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665107" y="4850670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51012" y="3105835"/>
            <a:ext cx="269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Part 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9395" y="3044280"/>
            <a:ext cx="255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mtClean="0">
                <a:solidFill>
                  <a:schemeClr val="bg1"/>
                </a:solidFill>
                <a:cs typeface="+mn-ea"/>
                <a:sym typeface="+mn-lt"/>
              </a:rPr>
              <a:t>Relations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0037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2219440" y="2935158"/>
            <a:ext cx="7432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Supplier and Supermarket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7481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368"/>
            <a:ext cx="12192000" cy="70649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85900" y="825500"/>
            <a:ext cx="4025900" cy="6032500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4764876" y="1361395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5022818" y="426854"/>
            <a:ext cx="6835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Supplier and Supermarket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5152226" y="1778573"/>
            <a:ext cx="65770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sells the products by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Sales Person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to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can have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Orders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with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Sales Person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. At the same time, 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Sales Person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can also sell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Products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to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Supermarkets.</a:t>
            </a: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7515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" y="267273"/>
            <a:ext cx="4447516" cy="2856927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8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4764876" y="1361395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5022818" y="426854"/>
            <a:ext cx="6835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Supplier and Supermarket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5082238" y="1575373"/>
            <a:ext cx="6944662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There are two kinds of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Orders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One can be seen from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Sales Person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aspect</a:t>
            </a: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the other one can be seen from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aspect</a:t>
            </a:r>
            <a:endParaRPr lang="en-US" sz="24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So they can check and manage their own orders </a:t>
            </a:r>
            <a:r>
              <a:rPr lang="en-US" sz="2400" dirty="0" smtClean="0">
                <a:solidFill>
                  <a:schemeClr val="bg1"/>
                </a:solidFill>
                <a:cs typeface="+mn-ea"/>
              </a:rPr>
              <a:t>separately.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7515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-1" y="1778573"/>
            <a:ext cx="4447515" cy="2374327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8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6123776" y="1418870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2520918" y="342960"/>
            <a:ext cx="6835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Supplier and Supermarket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6278553" y="1418870"/>
            <a:ext cx="5786447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Order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must have one or more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Order Item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For the Order Item, from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Supplier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aspect, one Order Item will be 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Product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of the Supplier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from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aspect, after bought these Order Item, they will become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Inventory Item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of the Supermarket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75373"/>
            <a:ext cx="5842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924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2219440" y="2935158"/>
            <a:ext cx="7432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Supermarket and Customer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13601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368"/>
            <a:ext cx="12192000" cy="7064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20900" y="800100"/>
            <a:ext cx="8255000" cy="6121400"/>
            <a:chOff x="2120900" y="800100"/>
            <a:chExt cx="8255000" cy="6121400"/>
          </a:xfrm>
        </p:grpSpPr>
        <p:sp>
          <p:nvSpPr>
            <p:cNvPr id="4" name="Rounded Rectangle 3"/>
            <p:cNvSpPr/>
            <p:nvPr/>
          </p:nvSpPr>
          <p:spPr>
            <a:xfrm>
              <a:off x="6705600" y="800100"/>
              <a:ext cx="3670300" cy="5930900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120900" y="5943600"/>
              <a:ext cx="4584700" cy="977900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3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63690" y="2504873"/>
            <a:ext cx="1848255" cy="1848255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351237" y="0"/>
            <a:ext cx="726598" cy="2446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506377" y="223735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421076" y="483949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577812" y="4366721"/>
            <a:ext cx="744054" cy="25048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50408" y="4590456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665107" y="4850670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51012" y="3105835"/>
            <a:ext cx="269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Part 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9395" y="3044280"/>
            <a:ext cx="4824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3290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5162518" y="1501668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5022818" y="426854"/>
            <a:ext cx="7321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cs typeface="+mn-ea"/>
                <a:sym typeface="+mn-lt"/>
              </a:rPr>
              <a:t>Supermarket and Customer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5395090" y="1689673"/>
            <a:ext cx="657703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can have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Orders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with many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Customers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and 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Customer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 can also have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Orders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with many different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Supermarkets.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Order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must have at least one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Order Item</a:t>
            </a:r>
          </a:p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and actually, the Order Item is the </a:t>
            </a:r>
            <a:r>
              <a:rPr lang="en-US" sz="2400" b="1" dirty="0" smtClean="0">
                <a:solidFill>
                  <a:schemeClr val="bg1"/>
                </a:solidFill>
                <a:cs typeface="+mn-ea"/>
                <a:sym typeface="+mn-lt"/>
              </a:rPr>
              <a:t>Inventory Item </a:t>
            </a:r>
            <a:r>
              <a:rPr lang="en-US" sz="2400" dirty="0" smtClean="0">
                <a:solidFill>
                  <a:schemeClr val="bg1"/>
                </a:solidFill>
                <a:cs typeface="+mn-ea"/>
                <a:sym typeface="+mn-lt"/>
              </a:rPr>
              <a:t>of the Supermarket.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sz="24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0421" y="0"/>
            <a:ext cx="4802990" cy="6858000"/>
            <a:chOff x="90421" y="0"/>
            <a:chExt cx="480299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21" y="0"/>
              <a:ext cx="480299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425700" y="65987"/>
              <a:ext cx="2173650" cy="1254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46631" y="4241800"/>
            <a:ext cx="2046780" cy="1297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84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63690" y="2504873"/>
            <a:ext cx="1848255" cy="1848255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351237" y="0"/>
            <a:ext cx="726598" cy="2446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506377" y="223735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421076" y="483949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577812" y="4366721"/>
            <a:ext cx="744054" cy="25048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50408" y="4590456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665107" y="4850670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51012" y="3105835"/>
            <a:ext cx="269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9395" y="3044280"/>
            <a:ext cx="2558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Functions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27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2219440" y="2935158"/>
            <a:ext cx="7432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View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285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541351"/>
            <a:ext cx="1183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show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all the C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ustomers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who has any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Order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of any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Product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7800" y="1187682"/>
            <a:ext cx="11836400" cy="5346088"/>
            <a:chOff x="0" y="1359511"/>
            <a:chExt cx="12192000" cy="53073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59511"/>
              <a:ext cx="12192000" cy="53073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Rounded Rectangle 3"/>
            <p:cNvSpPr/>
            <p:nvPr/>
          </p:nvSpPr>
          <p:spPr>
            <a:xfrm>
              <a:off x="0" y="2349500"/>
              <a:ext cx="8280400" cy="254000"/>
            </a:xfrm>
            <a:prstGeom prst="roundRect">
              <a:avLst/>
            </a:prstGeom>
            <a:noFill/>
            <a:ln w="444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3238500" y="42746"/>
            <a:ext cx="482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  <a:cs typeface="+mn-ea"/>
              </a:rPr>
              <a:t>View 1:View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of Orders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86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95250"/>
            <a:ext cx="8274050" cy="6527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935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6" y="2120899"/>
            <a:ext cx="5653437" cy="355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1152248"/>
            <a:ext cx="5784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Select specific customer’s Order</a:t>
            </a:r>
            <a:endParaRPr lang="en-US" sz="32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76" y="2519361"/>
            <a:ext cx="5955713" cy="2759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032499" y="1134924"/>
            <a:ext cx="5955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Select </a:t>
            </a:r>
            <a:r>
              <a:rPr lang="en-US" sz="3200" b="1" dirty="0">
                <a:solidFill>
                  <a:schemeClr val="bg1"/>
                </a:solidFill>
                <a:cs typeface="+mn-ea"/>
              </a:rPr>
              <a:t>specific order's </a:t>
            </a:r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Total </a:t>
            </a:r>
            <a:r>
              <a:rPr lang="en-US" sz="3200" b="1" dirty="0">
                <a:solidFill>
                  <a:schemeClr val="bg1"/>
                </a:solidFill>
                <a:cs typeface="+mn-ea"/>
              </a:rPr>
              <a:t>P</a:t>
            </a:r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rice</a:t>
            </a:r>
            <a:endParaRPr lang="en-US" sz="3200" b="1" dirty="0">
              <a:solidFill>
                <a:schemeClr val="bg1"/>
              </a:solidFill>
              <a:cs typeface="+mn-ea"/>
            </a:endParaRPr>
          </a:p>
        </p:txBody>
      </p:sp>
      <p:cxnSp>
        <p:nvCxnSpPr>
          <p:cNvPr id="10" name="直接连接符 65"/>
          <p:cNvCxnSpPr/>
          <p:nvPr/>
        </p:nvCxnSpPr>
        <p:spPr>
          <a:xfrm>
            <a:off x="5892799" y="952116"/>
            <a:ext cx="0" cy="5135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87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8950" y="1123098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+mn-ea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show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all the suppliers' all the products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28950" y="425967"/>
            <a:ext cx="534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View 2:View of Products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228850"/>
            <a:ext cx="11271250" cy="2254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5771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09550"/>
            <a:ext cx="7353300" cy="6373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26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2273" y="952116"/>
            <a:ext cx="4749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cs typeface="+mn-ea"/>
              </a:rPr>
              <a:t>S</a:t>
            </a:r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elect </a:t>
            </a:r>
            <a:r>
              <a:rPr lang="en-US" sz="3200" b="1" dirty="0">
                <a:solidFill>
                  <a:schemeClr val="bg1"/>
                </a:solidFill>
                <a:cs typeface="+mn-ea"/>
              </a:rPr>
              <a:t>all the products of specific supplier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295373" y="951732"/>
            <a:ext cx="6362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cs typeface="+mn-ea"/>
              </a:rPr>
              <a:t>Select </a:t>
            </a:r>
            <a:r>
              <a:rPr lang="en-US" sz="3200" b="1" dirty="0">
                <a:solidFill>
                  <a:schemeClr val="bg1"/>
                </a:solidFill>
                <a:cs typeface="+mn-ea"/>
              </a:rPr>
              <a:t>distinct products of all supplier</a:t>
            </a:r>
          </a:p>
        </p:txBody>
      </p:sp>
      <p:cxnSp>
        <p:nvCxnSpPr>
          <p:cNvPr id="10" name="直接连接符 65"/>
          <p:cNvCxnSpPr/>
          <p:nvPr/>
        </p:nvCxnSpPr>
        <p:spPr>
          <a:xfrm>
            <a:off x="5892799" y="952116"/>
            <a:ext cx="0" cy="5135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3" y="2171700"/>
            <a:ext cx="5626100" cy="408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73" y="2120112"/>
            <a:ext cx="5232400" cy="439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309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2219440" y="2935158"/>
            <a:ext cx="7432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Procedure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8159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1399648" y="1399336"/>
            <a:ext cx="94245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This is a supermarket management system to manage the </a:t>
            </a:r>
            <a:r>
              <a:rPr lang="en-US" altLang="zh-CN" sz="2600" b="1" dirty="0" smtClean="0">
                <a:solidFill>
                  <a:schemeClr val="bg1"/>
                </a:solidFill>
                <a:cs typeface="+mn-ea"/>
                <a:sym typeface="+mn-lt"/>
              </a:rPr>
              <a:t>SUPPLIER,</a:t>
            </a:r>
            <a:r>
              <a:rPr lang="en-US" altLang="zh-CN" sz="2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cs typeface="+mn-ea"/>
                <a:sym typeface="+mn-lt"/>
              </a:rPr>
              <a:t>INVENTORY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and </a:t>
            </a:r>
            <a:r>
              <a:rPr lang="en-US" altLang="zh-CN" sz="2600" b="1" dirty="0" smtClean="0">
                <a:solidFill>
                  <a:schemeClr val="bg1"/>
                </a:solidFill>
                <a:cs typeface="+mn-ea"/>
                <a:sym typeface="+mn-lt"/>
              </a:rPr>
              <a:t>CUSTOMER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of the supermarket.</a:t>
            </a: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The supermarket first need to bought </a:t>
            </a:r>
            <a:r>
              <a:rPr lang="en-US" altLang="zh-CN" sz="2600" b="1" dirty="0">
                <a:solidFill>
                  <a:schemeClr val="bg1"/>
                </a:solidFill>
                <a:cs typeface="+mn-ea"/>
                <a:sym typeface="+mn-lt"/>
              </a:rPr>
              <a:t>PRODUCTS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from different suppliers and the products will be the inventory items of the supermarket.</a:t>
            </a: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Then the supermarket will </a:t>
            </a:r>
            <a:r>
              <a:rPr lang="en-US" altLang="zh-CN" sz="2600" b="1" dirty="0" smtClean="0">
                <a:solidFill>
                  <a:schemeClr val="bg1"/>
                </a:solidFill>
                <a:cs typeface="+mn-ea"/>
                <a:sym typeface="+mn-lt"/>
              </a:rPr>
              <a:t>SELL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the inventory items to different customers to complete the trade.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4167815" y="289650"/>
            <a:ext cx="3330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6196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6750" y="904275"/>
            <a:ext cx="11029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+mn-ea"/>
              </a:rPr>
              <a:t>C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alculate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the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Total Price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of the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Market Supplier Order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according to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Order ID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0" y="159099"/>
            <a:ext cx="7550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Procedure 1: Calculate Total Price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381248"/>
            <a:ext cx="9920844" cy="3841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589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1" y="150804"/>
            <a:ext cx="8096250" cy="453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3663950"/>
            <a:ext cx="5715000" cy="2969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663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5029" y="443432"/>
            <a:ext cx="11626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Check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specific day of customer 's  order and order details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1422" y="0"/>
            <a:ext cx="896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Procedure 2: 	Check Order </a:t>
            </a:r>
            <a:r>
              <a:rPr lang="en-US" sz="3600" b="1" smtClean="0">
                <a:solidFill>
                  <a:schemeClr val="bg1"/>
                </a:solidFill>
                <a:cs typeface="+mn-ea"/>
              </a:rPr>
              <a:t>of Specific Day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9" y="1045998"/>
            <a:ext cx="11254291" cy="576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483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54000"/>
            <a:ext cx="9271000" cy="284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3397250"/>
            <a:ext cx="8896350" cy="2996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22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2219440" y="2935158"/>
            <a:ext cx="7432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Trigger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9916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58950" y="904275"/>
            <a:ext cx="966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Record Product Information if it is updated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8825" y="25794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Trigger 1: Record </a:t>
            </a:r>
            <a:r>
              <a:rPr lang="en-US" sz="3600" b="1" smtClean="0">
                <a:solidFill>
                  <a:schemeClr val="bg1"/>
                </a:solidFill>
                <a:cs typeface="+mn-ea"/>
              </a:rPr>
              <a:t>Product Information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" y="2196937"/>
            <a:ext cx="6025081" cy="3816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2438236"/>
            <a:ext cx="5350810" cy="333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008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075" y="1024924"/>
            <a:ext cx="12788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Record </a:t>
            </a:r>
            <a:r>
              <a:rPr lang="en-US" sz="3600" b="1" dirty="0">
                <a:solidFill>
                  <a:schemeClr val="bg1"/>
                </a:solidFill>
                <a:cs typeface="+mn-ea"/>
              </a:rPr>
              <a:t>Employee </a:t>
            </a:r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Information if he/she left the supermarket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8825" y="25794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Trigger 2: Record Employee Information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274" y="1791904"/>
            <a:ext cx="5089525" cy="481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964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094"/>
            <a:ext cx="12192000" cy="4127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0255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075" y="1024924"/>
            <a:ext cx="12788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Reduce the Inventory Number if Customer buy new things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8825" y="25794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cs typeface="+mn-ea"/>
              </a:rPr>
              <a:t>Trigger 3: Update Inventory Number</a:t>
            </a:r>
            <a:endParaRPr 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385"/>
            <a:ext cx="12192000" cy="2934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203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52400"/>
            <a:ext cx="8070850" cy="312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8667"/>
            <a:ext cx="12192000" cy="3349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88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63690" y="2504873"/>
            <a:ext cx="1848255" cy="1848255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351237" y="0"/>
            <a:ext cx="726598" cy="2446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506377" y="223735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421076" y="483949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577812" y="4366721"/>
            <a:ext cx="744054" cy="25048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50408" y="4590456"/>
            <a:ext cx="611136" cy="20574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665107" y="4850670"/>
            <a:ext cx="400200" cy="1347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551012" y="3105835"/>
            <a:ext cx="269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Part 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9395" y="3044280"/>
            <a:ext cx="4824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Main Tables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56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608129" y="-438149"/>
            <a:ext cx="0" cy="276165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弧形 2"/>
          <p:cNvSpPr/>
          <p:nvPr/>
        </p:nvSpPr>
        <p:spPr>
          <a:xfrm rot="5400000">
            <a:off x="8599803" y="1333940"/>
            <a:ext cx="2090058" cy="1926597"/>
          </a:xfrm>
          <a:prstGeom prst="arc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endCxn id="9" idx="6"/>
          </p:cNvCxnSpPr>
          <p:nvPr/>
        </p:nvCxnSpPr>
        <p:spPr>
          <a:xfrm flipH="1">
            <a:off x="7647561" y="3342268"/>
            <a:ext cx="2048894" cy="2836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063260" y="2406393"/>
            <a:ext cx="4065479" cy="1928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 smtClean="0">
                <a:solidFill>
                  <a:prstClr val="white"/>
                </a:solidFill>
                <a:cs typeface="+mn-ea"/>
                <a:sym typeface="+mn-lt"/>
              </a:rPr>
              <a:t>THANK 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4800" dirty="0" smtClean="0">
                <a:solidFill>
                  <a:prstClr val="white"/>
                </a:solidFill>
                <a:cs typeface="+mn-ea"/>
                <a:sym typeface="+mn-lt"/>
              </a:rPr>
              <a:t>YOU</a:t>
            </a:r>
            <a:endParaRPr kumimoji="1" lang="zh-CN" altLang="en-US" sz="4800" dirty="0" smtClea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66616" y="1780160"/>
            <a:ext cx="3180945" cy="3180945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526296" y="3335680"/>
            <a:ext cx="194032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/>
          <p:cNvSpPr/>
          <p:nvPr/>
        </p:nvSpPr>
        <p:spPr>
          <a:xfrm rot="10800000" flipV="1">
            <a:off x="1481268" y="3335680"/>
            <a:ext cx="2090058" cy="1926597"/>
          </a:xfrm>
          <a:prstGeom prst="arc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479760" y="4298979"/>
            <a:ext cx="0" cy="2559021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474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71"/>
            <a:ext cx="12192000" cy="70649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284220" y="965102"/>
            <a:ext cx="1974752" cy="117904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0" y="1007012"/>
            <a:ext cx="1674055" cy="10782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258972" y="4752534"/>
            <a:ext cx="1788942" cy="14513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8820443" y="2546253"/>
            <a:ext cx="1406769" cy="7596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047914" y="5059671"/>
            <a:ext cx="1981790" cy="154657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"/>
          <p:cNvSpPr txBox="1"/>
          <p:nvPr/>
        </p:nvSpPr>
        <p:spPr>
          <a:xfrm>
            <a:off x="3248140" y="2909758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mtClean="0">
                <a:solidFill>
                  <a:schemeClr val="bg1"/>
                </a:solidFill>
                <a:cs typeface="+mn-ea"/>
                <a:sym typeface="+mn-lt"/>
              </a:rPr>
              <a:t>Supermarket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5151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068"/>
            <a:ext cx="12192000" cy="70649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35572" y="-128068"/>
            <a:ext cx="3924883" cy="3560585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7099030" y="1532011"/>
            <a:ext cx="0" cy="4614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2"/>
          <p:cNvSpPr txBox="1"/>
          <p:nvPr/>
        </p:nvSpPr>
        <p:spPr>
          <a:xfrm>
            <a:off x="2952718" y="134754"/>
            <a:ext cx="574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cs typeface="+mn-ea"/>
                <a:sym typeface="+mn-lt"/>
              </a:rPr>
              <a:t>Supermarket Part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7246538" y="2250529"/>
            <a:ext cx="44247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City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 must have at least 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Territory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One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Territory </a:t>
            </a: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can have but not must have many </a:t>
            </a:r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Supermarkets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676400"/>
            <a:ext cx="584534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41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方正兰亭超细黑简体" panose="020F0302020204030204"/>
        <a:ea typeface="方正兰亭超细黑简体"/>
        <a:cs typeface=""/>
      </a:majorFont>
      <a:minorFont>
        <a:latin typeface="方正兰亭超细黑简体" panose="020F0502020204030204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C0AE0"/>
      </a:accent1>
      <a:accent2>
        <a:srgbClr val="EC32A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4160</TotalTime>
  <Words>561</Words>
  <Application>Microsoft Macintosh PowerPoint</Application>
  <PresentationFormat>Widescreen</PresentationFormat>
  <Paragraphs>101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Segoe UI Light</vt:lpstr>
      <vt:lpstr>宋体</vt:lpstr>
      <vt:lpstr>微软雅黑 Light</vt:lpstr>
      <vt:lpstr>方正兰亭超细黑简体</vt:lpstr>
      <vt:lpstr>Arial</vt:lpstr>
      <vt:lpstr>Calibri</vt:lpstr>
      <vt:lpstr>微软雅黑</vt:lpstr>
      <vt:lpstr>Office 主题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Mengting Yang</cp:lastModifiedBy>
  <cp:revision>93</cp:revision>
  <dcterms:created xsi:type="dcterms:W3CDTF">2016-06-02T12:43:26Z</dcterms:created>
  <dcterms:modified xsi:type="dcterms:W3CDTF">2017-12-12T21:39:07Z</dcterms:modified>
</cp:coreProperties>
</file>